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73" r:id="rId12"/>
    <p:sldId id="268" r:id="rId13"/>
    <p:sldId id="281" r:id="rId14"/>
    <p:sldId id="271" r:id="rId15"/>
    <p:sldId id="269" r:id="rId16"/>
    <p:sldId id="274" r:id="rId17"/>
    <p:sldId id="272" r:id="rId18"/>
    <p:sldId id="275" r:id="rId19"/>
    <p:sldId id="276" r:id="rId20"/>
    <p:sldId id="277" r:id="rId21"/>
    <p:sldId id="282" r:id="rId22"/>
    <p:sldId id="278" r:id="rId23"/>
    <p:sldId id="279" r:id="rId24"/>
    <p:sldId id="280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/>
    <p:restoredTop sz="94662"/>
  </p:normalViewPr>
  <p:slideViewPr>
    <p:cSldViewPr snapToGrid="0" snapToObjects="1">
      <p:cViewPr varScale="1">
        <p:scale>
          <a:sx n="140" d="100"/>
          <a:sy n="140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FB27165-1B75-41A4-B564-DC70920C8959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332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943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719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899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7661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98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184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7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5647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86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289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2355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96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6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8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829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78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322B6-7AF3-CD47-9B52-603E26BD5B32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2122-6CD6-D04B-BDE3-418B0B70C8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5/21/18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04D2C66-E54B-41CA-8A49-E8835A6B7D2C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wmf"/><Relationship Id="rId5" Type="http://schemas.openxmlformats.org/officeDocument/2006/relationships/image" Target="../media/image5.wmf"/><Relationship Id="rId6" Type="http://schemas.openxmlformats.org/officeDocument/2006/relationships/image" Target="../media/image6.wmf"/><Relationship Id="rId7" Type="http://schemas.openxmlformats.org/officeDocument/2006/relationships/image" Target="../media/image7.wmf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hyperlink" Target="https://github.com/artie-sh/performance_testing_terraform_aws_docker_jmeter.git" TargetMode="External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hyperlink" Target="https://en.wikipedia.org/wiki/Software_performance_testing" TargetMode="External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5" name="Picture 2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821880" y="416519"/>
            <a:ext cx="7299655" cy="4463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8800" b="1" strike="noStrike" dirty="0">
                <a:solidFill>
                  <a:srgbClr val="FFFFFF"/>
                </a:solidFill>
                <a:ea typeface="Helvetica Neue"/>
              </a:rPr>
              <a:t>Performance testing meets</a:t>
            </a:r>
            <a:endParaRPr sz="8800" b="1" dirty="0"/>
          </a:p>
          <a:p>
            <a:pPr>
              <a:lnSpc>
                <a:spcPct val="100000"/>
              </a:lnSpc>
            </a:pPr>
            <a:r>
              <a:rPr lang="en-US" sz="8800" b="1" strike="noStrike" dirty="0">
                <a:solidFill>
                  <a:srgbClr val="FFFFFF"/>
                </a:solidFill>
                <a:ea typeface="Helvetica Neue"/>
              </a:rPr>
              <a:t>The Cloud</a:t>
            </a:r>
            <a:endParaRPr sz="8800" b="1" dirty="0"/>
          </a:p>
        </p:txBody>
      </p:sp>
      <p:pic>
        <p:nvPicPr>
          <p:cNvPr id="87" name="Picture 8"/>
          <p:cNvPicPr/>
          <p:nvPr/>
        </p:nvPicPr>
        <p:blipFill>
          <a:blip r:embed="rId4"/>
          <a:stretch/>
        </p:blipFill>
        <p:spPr>
          <a:xfrm>
            <a:off x="821880" y="6136200"/>
            <a:ext cx="1650600" cy="304560"/>
          </a:xfrm>
          <a:prstGeom prst="rect">
            <a:avLst/>
          </a:prstGeom>
          <a:ln>
            <a:noFill/>
          </a:ln>
        </p:spPr>
      </p:pic>
      <p:pic>
        <p:nvPicPr>
          <p:cNvPr id="88" name="Picture 9"/>
          <p:cNvPicPr/>
          <p:nvPr/>
        </p:nvPicPr>
        <p:blipFill>
          <a:blip r:embed="rId5"/>
          <a:stretch/>
        </p:blipFill>
        <p:spPr>
          <a:xfrm>
            <a:off x="10782360" y="-130176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89" name="Picture 10"/>
          <p:cNvPicPr/>
          <p:nvPr/>
        </p:nvPicPr>
        <p:blipFill>
          <a:blip r:embed="rId6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90" name="Picture 13"/>
          <p:cNvPicPr/>
          <p:nvPr/>
        </p:nvPicPr>
        <p:blipFill>
          <a:blip r:embed="rId7"/>
          <a:stretch/>
        </p:blipFill>
        <p:spPr>
          <a:xfrm>
            <a:off x="1609200" y="-459360"/>
            <a:ext cx="863280" cy="875880"/>
          </a:xfrm>
          <a:prstGeom prst="rect">
            <a:avLst/>
          </a:prstGeom>
          <a:ln>
            <a:noFill/>
          </a:ln>
        </p:spPr>
      </p:pic>
      <p:pic>
        <p:nvPicPr>
          <p:cNvPr id="91" name="Picture 1"/>
          <p:cNvPicPr/>
          <p:nvPr/>
        </p:nvPicPr>
        <p:blipFill>
          <a:blip r:embed="rId8"/>
          <a:stretch/>
        </p:blipFill>
        <p:spPr>
          <a:xfrm>
            <a:off x="5372280" y="6303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92" name="Picture 2"/>
          <p:cNvPicPr/>
          <p:nvPr/>
        </p:nvPicPr>
        <p:blipFill>
          <a:blip r:embed="rId9"/>
          <a:stretch/>
        </p:blipFill>
        <p:spPr>
          <a:xfrm>
            <a:off x="3678480" y="-459360"/>
            <a:ext cx="12837600" cy="1203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9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20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21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24" name="Picture 8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1070957" y="314280"/>
            <a:ext cx="10050087" cy="1237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Server </a:t>
            </a:r>
            <a:r>
              <a:rPr lang="en-US" sz="54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(system under load)</a:t>
            </a:r>
            <a:endParaRPr lang="en-US" sz="5400" b="1" dirty="0">
              <a:ln w="12700">
                <a:noFill/>
              </a:ln>
              <a:solidFill>
                <a:schemeClr val="bg1"/>
              </a:solidFill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21637" y="2800224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endParaRPr lang="en-US" sz="3200" dirty="0" smtClean="0"/>
          </a:p>
          <a:p>
            <a:pPr algn="ctr"/>
            <a:r>
              <a:rPr lang="en-US" sz="3200" dirty="0" smtClean="0"/>
              <a:t>Slave 1</a:t>
            </a:r>
            <a:endParaRPr lang="en-US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3610243" y="2804738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endParaRPr lang="en-US" sz="3200" dirty="0" smtClean="0"/>
          </a:p>
          <a:p>
            <a:pPr algn="ctr"/>
            <a:r>
              <a:rPr lang="en-US" sz="3200" dirty="0" smtClean="0"/>
              <a:t>Slave 2</a:t>
            </a:r>
            <a:endParaRPr lang="en-US" sz="3200" dirty="0"/>
          </a:p>
        </p:txBody>
      </p:sp>
      <p:sp>
        <p:nvSpPr>
          <p:cNvPr id="15" name="Rounded Rectangle 14"/>
          <p:cNvSpPr/>
          <p:nvPr/>
        </p:nvSpPr>
        <p:spPr>
          <a:xfrm>
            <a:off x="9621360" y="2810999"/>
            <a:ext cx="1828799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r>
              <a:rPr lang="en-US" sz="3200" dirty="0" smtClean="0"/>
              <a:t> </a:t>
            </a:r>
          </a:p>
          <a:p>
            <a:pPr algn="ctr"/>
            <a:r>
              <a:rPr lang="en-US" sz="3200" dirty="0" smtClean="0"/>
              <a:t>Slave n</a:t>
            </a:r>
            <a:endParaRPr 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3135526" y="5277043"/>
            <a:ext cx="5920949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r>
              <a:rPr lang="en-US" sz="3200" dirty="0"/>
              <a:t> </a:t>
            </a:r>
            <a:r>
              <a:rPr lang="en-US" sz="3200" dirty="0" smtClean="0"/>
              <a:t>Master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378692" y="5616527"/>
            <a:ext cx="2734298" cy="6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Scenario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056475" y="5637368"/>
            <a:ext cx="2455687" cy="6509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Report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41979" y="4141037"/>
            <a:ext cx="1818457" cy="1136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08301">
            <a:off x="1274803" y="4567658"/>
            <a:ext cx="172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RMI Instructions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18800" y="4133853"/>
            <a:ext cx="1766509" cy="1128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08301">
            <a:off x="2016739" y="4451644"/>
            <a:ext cx="190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Stats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070957" y="1551709"/>
            <a:ext cx="1367443" cy="1248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015008">
            <a:off x="1029577" y="1987762"/>
            <a:ext cx="103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Requests</a:t>
            </a:r>
            <a:endParaRPr lang="en-US"/>
          </a:p>
        </p:txBody>
      </p:sp>
      <p:cxnSp>
        <p:nvCxnSpPr>
          <p:cNvPr id="29" name="Straight Arrow Connector 28"/>
          <p:cNvCxnSpPr>
            <a:endCxn id="3" idx="0"/>
          </p:cNvCxnSpPr>
          <p:nvPr/>
        </p:nvCxnSpPr>
        <p:spPr>
          <a:xfrm flipH="1">
            <a:off x="1472568" y="1551709"/>
            <a:ext cx="1329486" cy="1248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9007879">
            <a:off x="1671271" y="2077083"/>
            <a:ext cx="117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Responses</a:t>
            </a:r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99710" y="4155890"/>
            <a:ext cx="0" cy="112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405745" y="4141036"/>
            <a:ext cx="0" cy="1121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860268" y="2361977"/>
            <a:ext cx="1034257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mr-IN" sz="9600" dirty="0" smtClean="0"/>
              <a:t>…</a:t>
            </a:r>
            <a:endParaRPr lang="en-US" sz="96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405745" y="1551710"/>
            <a:ext cx="0" cy="1253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599710" y="1551709"/>
            <a:ext cx="0" cy="1245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8377382" y="4155890"/>
            <a:ext cx="1828800" cy="1106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8854009" y="4163317"/>
            <a:ext cx="1850936" cy="1113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9199418" y="1566563"/>
            <a:ext cx="1173019" cy="1230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541164" y="1566563"/>
            <a:ext cx="1163781" cy="1229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201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219560" y="1146764"/>
            <a:ext cx="9752880" cy="4974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Virtual Private Cloud;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Subnet;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Internet Gateway;</a:t>
            </a:r>
            <a:endParaRPr lang="en-US" sz="3200" dirty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Route Table and Association;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Security Group</a:t>
            </a:r>
            <a:r>
              <a:rPr lang="en-US" sz="3200" dirty="0" smtClean="0"/>
              <a:t>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Add Key Pair;</a:t>
            </a:r>
            <a:endParaRPr lang="en-US" sz="3200" dirty="0" smtClean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Start Instance with public IP;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Install and configure </a:t>
            </a:r>
            <a:r>
              <a:rPr lang="en-US" sz="3200" dirty="0" err="1" smtClean="0"/>
              <a:t>JMeter</a:t>
            </a:r>
            <a:r>
              <a:rPr lang="en-US" sz="3200" dirty="0" smtClean="0"/>
              <a:t> (open ports, get IP).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32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/>
              <a:t>Do that as many times as many instances you want.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294060" y="366660"/>
            <a:ext cx="11603880" cy="7277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 b="1" dirty="0" smtClean="0"/>
              <a:t>Setting up an AWS EC2 </a:t>
            </a:r>
            <a:r>
              <a:rPr lang="en-US" sz="4800" b="1" dirty="0" smtClean="0"/>
              <a:t>instance with </a:t>
            </a:r>
            <a:r>
              <a:rPr lang="en-US" sz="4800" b="1" dirty="0" err="1" smtClean="0"/>
              <a:t>JMeter</a:t>
            </a:r>
            <a:r>
              <a:rPr lang="en-US" sz="4800" b="1" dirty="0" smtClean="0"/>
              <a:t>: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6587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247180" y="1895302"/>
            <a:ext cx="11697640" cy="30673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>
              <a:defRPr/>
            </a:pPr>
            <a:r>
              <a:rPr lang="en-US" sz="5400" b="1" dirty="0"/>
              <a:t>Run </a:t>
            </a:r>
            <a:r>
              <a:rPr lang="en-US" sz="5400" b="1" dirty="0" smtClean="0"/>
              <a:t>distributed </a:t>
            </a:r>
            <a:r>
              <a:rPr lang="en-US" sz="5400" b="1" dirty="0" err="1" smtClean="0"/>
              <a:t>JMeter</a:t>
            </a:r>
            <a:r>
              <a:rPr lang="en-US" sz="5400" b="1" dirty="0" smtClean="0"/>
              <a:t> test in console:</a:t>
            </a:r>
            <a:endParaRPr lang="en-US" sz="5400" b="1" dirty="0"/>
          </a:p>
          <a:p>
            <a:pPr marL="571500" lvl="0" indent="-571500">
              <a:buFontTx/>
              <a:buChar char="-"/>
              <a:defRPr/>
            </a:pPr>
            <a:endParaRPr lang="en-US" sz="2000" dirty="0" smtClean="0"/>
          </a:p>
          <a:p>
            <a:pPr marL="571500" lvl="0" indent="-571500">
              <a:buFontTx/>
              <a:buChar char="-"/>
              <a:defRPr/>
            </a:pPr>
            <a:endParaRPr lang="en-US" sz="2000" dirty="0"/>
          </a:p>
          <a:p>
            <a:pPr lvl="0" algn="ctr"/>
            <a:r>
              <a:rPr lang="en-US" sz="3200" b="1" dirty="0" err="1" smtClean="0"/>
              <a:t>jmeter</a:t>
            </a:r>
            <a:r>
              <a:rPr lang="en-US" sz="3200" b="1" dirty="0" smtClean="0"/>
              <a:t> -n -t </a:t>
            </a:r>
            <a:r>
              <a:rPr lang="en-US" sz="3200" b="1" dirty="0" err="1" smtClean="0"/>
              <a:t>load_script_name.jmx</a:t>
            </a:r>
            <a:r>
              <a:rPr lang="en-US" sz="3200" b="1" dirty="0" smtClean="0"/>
              <a:t>  </a:t>
            </a:r>
          </a:p>
          <a:p>
            <a:pPr algn="ctr"/>
            <a:r>
              <a:rPr lang="en-US" sz="3200" b="1" dirty="0" smtClean="0"/>
              <a:t>-R </a:t>
            </a:r>
            <a:r>
              <a:rPr lang="hr-HR" sz="3200" b="1" dirty="0" smtClean="0"/>
              <a:t>54.172.38.36</a:t>
            </a:r>
            <a:r>
              <a:rPr lang="en-US" sz="3200" b="1" dirty="0" smtClean="0"/>
              <a:t>,</a:t>
            </a:r>
            <a:r>
              <a:rPr lang="mr-IN" sz="3200" b="1" dirty="0" smtClean="0"/>
              <a:t>…</a:t>
            </a:r>
            <a:r>
              <a:rPr lang="en-US" sz="3200" b="1" dirty="0" smtClean="0"/>
              <a:t>,</a:t>
            </a:r>
            <a:r>
              <a:rPr lang="hr-HR" sz="3200" b="1" dirty="0" smtClean="0"/>
              <a:t>18.144.50.21</a:t>
            </a:r>
            <a:r>
              <a:rPr lang="en-US" sz="3200" b="1" dirty="0" smtClean="0"/>
              <a:t> -l </a:t>
            </a:r>
            <a:r>
              <a:rPr lang="en-US" sz="3200" b="1" dirty="0" err="1" smtClean="0"/>
              <a:t>report_name.jtl</a:t>
            </a:r>
            <a:endParaRPr lang="en-US" sz="3200" b="1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57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3316778" y="347433"/>
            <a:ext cx="5558444" cy="9892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>
              <a:defRPr/>
            </a:pPr>
            <a:r>
              <a:rPr lang="en-US" sz="5400" b="1" dirty="0" err="1" smtClean="0"/>
              <a:t>Dockerize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JMeter</a:t>
            </a:r>
            <a:r>
              <a:rPr lang="en-US" sz="5400" b="1" dirty="0" smtClean="0"/>
              <a:t>:</a:t>
            </a:r>
            <a:endParaRPr lang="en-US" sz="5400" b="1" dirty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1312116" y="1870364"/>
            <a:ext cx="4355869" cy="3582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 smtClean="0"/>
              <a:t>Ubuntu + Java</a:t>
            </a:r>
            <a:endParaRPr lang="en-US" sz="4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469226" y="2892730"/>
            <a:ext cx="4041648" cy="23925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r>
              <a:rPr lang="en-US" sz="2800" dirty="0" smtClean="0"/>
              <a:t> Master (Client):</a:t>
            </a:r>
          </a:p>
          <a:p>
            <a:pPr algn="ctr"/>
            <a:r>
              <a:rPr lang="en-US" sz="2800" dirty="0" smtClean="0"/>
              <a:t>- Port 60000 open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6524016" y="1870364"/>
            <a:ext cx="4355869" cy="3582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/>
              <a:t>Ubuntu + Java</a:t>
            </a:r>
            <a:endParaRPr lang="en-US" sz="4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681126" y="2892730"/>
            <a:ext cx="4041648" cy="23925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r>
              <a:rPr lang="en-US" sz="2800" dirty="0" smtClean="0"/>
              <a:t> Slave (Server):</a:t>
            </a:r>
          </a:p>
          <a:p>
            <a:pPr algn="ctr"/>
            <a:r>
              <a:rPr lang="en-US" sz="2800" dirty="0"/>
              <a:t>- Port </a:t>
            </a:r>
            <a:r>
              <a:rPr lang="en-US" sz="2800" dirty="0" smtClean="0"/>
              <a:t>1099 </a:t>
            </a:r>
            <a:r>
              <a:rPr lang="en-US" sz="2800" dirty="0"/>
              <a:t>open</a:t>
            </a:r>
          </a:p>
          <a:p>
            <a:pPr algn="ctr"/>
            <a:r>
              <a:rPr lang="en-US" sz="2800" dirty="0" smtClean="0"/>
              <a:t>- Port 50000 open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74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11960" y="1308241"/>
            <a:ext cx="11968080" cy="6375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Configure the AWS infrastructure automatically with Terraform: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0" y="2096458"/>
            <a:ext cx="10058400" cy="3873062"/>
          </a:xfrm>
          <a:prstGeom prst="rect">
            <a:avLst/>
          </a:prstGeom>
        </p:spPr>
      </p:pic>
      <p:sp>
        <p:nvSpPr>
          <p:cNvPr id="133" name="CustomShape 1"/>
          <p:cNvSpPr/>
          <p:nvPr/>
        </p:nvSpPr>
        <p:spPr>
          <a:xfrm>
            <a:off x="509504" y="518760"/>
            <a:ext cx="11172992" cy="78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dirty="0" smtClean="0"/>
              <a:t>Take automation one step further?</a:t>
            </a:r>
            <a:endParaRPr sz="5400" b="1" dirty="0"/>
          </a:p>
        </p:txBody>
      </p:sp>
    </p:spTree>
    <p:extLst>
      <p:ext uri="{BB962C8B-B14F-4D97-AF65-F5344CB8AC3E}">
        <p14:creationId xmlns:p14="http://schemas.microsoft.com/office/powerpoint/2010/main" val="2819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414800"/>
            <a:ext cx="1076508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2900" indent="-342900" algn="ctr">
              <a:defRPr/>
            </a:pPr>
            <a:r>
              <a:rPr lang="en-US" sz="5400" b="1" dirty="0"/>
              <a:t>Before you run the whole thing</a:t>
            </a:r>
            <a:r>
              <a:rPr lang="en-US" sz="5400" b="1" dirty="0" smtClean="0"/>
              <a:t>,</a:t>
            </a:r>
            <a:endParaRPr lang="en-US" sz="36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make sure to have: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Valid AWS credentials in ~/.</a:t>
            </a:r>
            <a:r>
              <a:rPr lang="en-US" sz="3600" dirty="0" err="1" smtClean="0"/>
              <a:t>aws</a:t>
            </a:r>
            <a:r>
              <a:rPr lang="en-US" sz="3600" dirty="0" smtClean="0"/>
              <a:t>/credentials file</a:t>
            </a:r>
          </a:p>
          <a:p>
            <a:pPr marL="571500" indent="-571500">
              <a:buFontTx/>
              <a:buChar char="-"/>
            </a:pPr>
            <a:r>
              <a:rPr lang="en-US" sz="3600" dirty="0" smtClean="0"/>
              <a:t>Terraform tool installed (</a:t>
            </a:r>
            <a:r>
              <a:rPr lang="nb-NO" sz="3600" dirty="0" smtClean="0"/>
              <a:t>v0.11.2</a:t>
            </a:r>
            <a:r>
              <a:rPr lang="en-US" sz="3600" dirty="0" smtClean="0"/>
              <a:t>)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4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341376" y="832666"/>
            <a:ext cx="11509248" cy="5192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 algn="ctr">
              <a:defRPr/>
            </a:pPr>
            <a:r>
              <a:rPr lang="en-US" sz="5400" b="1" dirty="0"/>
              <a:t>In the command </a:t>
            </a:r>
            <a:r>
              <a:rPr lang="en-US" sz="5400" b="1" dirty="0" smtClean="0"/>
              <a:t>line,</a:t>
            </a:r>
          </a:p>
          <a:p>
            <a:pPr marL="342900" indent="-342900" algn="ctr">
              <a:defRPr/>
            </a:pPr>
            <a:endParaRPr lang="en-US" sz="2000" b="1" dirty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dirty="0" smtClean="0"/>
              <a:t>clone the project: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000" b="1" i="1" dirty="0"/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b="1" i="1" dirty="0" err="1" smtClean="0"/>
              <a:t>git</a:t>
            </a:r>
            <a:r>
              <a:rPr lang="en-US" sz="3600" b="1" i="1" dirty="0" smtClean="0"/>
              <a:t> </a:t>
            </a:r>
            <a:r>
              <a:rPr lang="en-US" sz="3600" b="1" i="1" dirty="0" smtClean="0"/>
              <a:t>clone </a:t>
            </a:r>
            <a:r>
              <a:rPr lang="en-US" sz="3600" b="1" i="1" dirty="0" smtClean="0">
                <a:hlinkClick r:id="rId7"/>
              </a:rPr>
              <a:t>https://</a:t>
            </a:r>
            <a:r>
              <a:rPr lang="en-US" sz="3600" b="1" i="1" dirty="0" smtClean="0">
                <a:hlinkClick r:id="rId7"/>
              </a:rPr>
              <a:t>github.com/artie-sh/performance_testing_terraform_aws_docker_jmeter.git</a:t>
            </a:r>
            <a:endParaRPr lang="en-US" sz="3600" dirty="0"/>
          </a:p>
          <a:p>
            <a:pPr marL="571500" lvl="0" indent="-571500">
              <a:buFont typeface="Arial" charset="0"/>
              <a:buChar char="•"/>
            </a:pPr>
            <a:endParaRPr lang="en-US" sz="2000" dirty="0" smtClean="0"/>
          </a:p>
          <a:p>
            <a:pPr marL="571500" lvl="0" indent="-571500">
              <a:buFont typeface="Arial" charset="0"/>
              <a:buChar char="•"/>
            </a:pPr>
            <a:endParaRPr lang="en-US" sz="2000" dirty="0" smtClean="0"/>
          </a:p>
          <a:p>
            <a:pPr marL="571500" lvl="0" indent="-571500">
              <a:buFont typeface="Arial" charset="0"/>
              <a:buChar char="•"/>
            </a:pPr>
            <a:r>
              <a:rPr lang="en-US" sz="3600" dirty="0" smtClean="0"/>
              <a:t>enter </a:t>
            </a:r>
            <a:r>
              <a:rPr lang="en-US" sz="3600" dirty="0" smtClean="0"/>
              <a:t>the project </a:t>
            </a:r>
            <a:r>
              <a:rPr lang="en-US" sz="3600" dirty="0" smtClean="0"/>
              <a:t>folder:</a:t>
            </a:r>
          </a:p>
          <a:p>
            <a:pPr lvl="0" algn="ctr"/>
            <a:endParaRPr lang="en-US" sz="2800" b="1" i="1" dirty="0" smtClean="0"/>
          </a:p>
          <a:p>
            <a:pPr lvl="0" algn="ctr"/>
            <a:r>
              <a:rPr lang="en-US" sz="3600" b="1" i="1" dirty="0" smtClean="0"/>
              <a:t>cd </a:t>
            </a:r>
            <a:r>
              <a:rPr lang="en-US" sz="3600" b="1" i="1" dirty="0" err="1" smtClean="0"/>
              <a:t>performance_testing_terraform_aws_docker_jmeter</a:t>
            </a:r>
            <a:endParaRPr lang="en-US" sz="3600" b="1" i="1" dirty="0" smtClean="0"/>
          </a:p>
          <a:p>
            <a:pPr marL="342900" indent="-342900"/>
            <a:endParaRPr lang="en-US" sz="2400" b="1" i="1" dirty="0"/>
          </a:p>
        </p:txBody>
      </p:sp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4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256410"/>
            <a:ext cx="10765080" cy="13472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600" dirty="0" smtClean="0"/>
              <a:t>i</a:t>
            </a:r>
            <a:r>
              <a:rPr lang="en-US" sz="3600" dirty="0" smtClean="0"/>
              <a:t>nitialize modules: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	</a:t>
            </a:r>
            <a:r>
              <a:rPr lang="en-US" sz="3600" b="1" i="1" dirty="0" smtClean="0"/>
              <a:t>terraform get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3008091"/>
            <a:ext cx="99949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2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96" y="1252729"/>
            <a:ext cx="8422409" cy="5354351"/>
          </a:xfrm>
          <a:prstGeom prst="rect">
            <a:avLst/>
          </a:prstGeom>
        </p:spPr>
      </p:pic>
      <p:sp>
        <p:nvSpPr>
          <p:cNvPr id="138" name="CustomShape 2"/>
          <p:cNvSpPr/>
          <p:nvPr/>
        </p:nvSpPr>
        <p:spPr>
          <a:xfrm>
            <a:off x="713460" y="1"/>
            <a:ext cx="10765080" cy="12527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dirty="0" smtClean="0"/>
              <a:t>plan </a:t>
            </a:r>
            <a:r>
              <a:rPr lang="en-US" sz="3600" dirty="0" smtClean="0"/>
              <a:t>the output: </a:t>
            </a:r>
            <a:endParaRPr lang="en-US" sz="3600" dirty="0" smtClean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 smtClean="0"/>
              <a:t>terraform </a:t>
            </a:r>
            <a:r>
              <a:rPr lang="en-US" sz="3600" b="1" i="1" dirty="0"/>
              <a:t>plan -out </a:t>
            </a:r>
            <a:r>
              <a:rPr lang="en-US" sz="3600" b="1" i="1" dirty="0" err="1"/>
              <a:t>plan.output</a:t>
            </a:r>
            <a:endParaRPr lang="en-US" sz="3600" b="1" i="1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07530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340126"/>
            <a:ext cx="10765080" cy="11960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apply </a:t>
            </a:r>
            <a:r>
              <a:rPr lang="en-US" sz="3600" dirty="0" smtClean="0"/>
              <a:t>the plan: </a:t>
            </a:r>
            <a:endParaRPr lang="en-US" sz="3600" dirty="0" smtClean="0"/>
          </a:p>
          <a:p>
            <a:pPr marL="342900" indent="-342900" algn="ctr"/>
            <a:r>
              <a:rPr lang="en-US" sz="3600" b="1" i="1" dirty="0" smtClean="0"/>
              <a:t>terraform </a:t>
            </a:r>
            <a:r>
              <a:rPr lang="en-US" sz="3600" b="1" i="1" dirty="0"/>
              <a:t>apply </a:t>
            </a:r>
            <a:r>
              <a:rPr lang="en-US" sz="3600" b="1" i="1" dirty="0" err="1" smtClean="0"/>
              <a:t>plan.output</a:t>
            </a:r>
            <a:endParaRPr lang="en-US" sz="3600" b="1" i="1" dirty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86674"/>
            <a:ext cx="10058400" cy="48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03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04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05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2941320" y="1165009"/>
            <a:ext cx="6309360" cy="45279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8800" b="1" strike="noStrike" dirty="0" smtClean="0">
                <a:solidFill>
                  <a:srgbClr val="000000"/>
                </a:solidFill>
                <a:ea typeface="Helvetica Neue"/>
              </a:rPr>
              <a:t>What is Performance Testing?</a:t>
            </a:r>
            <a:endParaRPr sz="8800" b="1" dirty="0"/>
          </a:p>
        </p:txBody>
      </p:sp>
      <p:pic>
        <p:nvPicPr>
          <p:cNvPr id="107" name="Picture 17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08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340126"/>
            <a:ext cx="10765080" cy="11960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agree to accept the report file: </a:t>
            </a:r>
          </a:p>
          <a:p>
            <a:pPr marL="342900" indent="-342900" algn="ctr"/>
            <a:r>
              <a:rPr lang="en-US" sz="3600" b="1" i="1" dirty="0" smtClean="0"/>
              <a:t>yes</a:t>
            </a:r>
            <a:endParaRPr lang="en-US" sz="3600" b="1" i="1" dirty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0" y="2012672"/>
            <a:ext cx="10058400" cy="14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"/>
            <a:ext cx="10765080" cy="1173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smtClean="0"/>
              <a:t>destroy </a:t>
            </a:r>
            <a:r>
              <a:rPr lang="en-US" sz="3600" dirty="0" smtClean="0"/>
              <a:t>infrastructure after test is done:</a:t>
            </a:r>
          </a:p>
          <a:p>
            <a:pPr marL="342900" indent="-342900" algn="ctr"/>
            <a:r>
              <a:rPr lang="en-US" sz="3600" b="1" i="1" dirty="0"/>
              <a:t>terraform plan -destroy -out </a:t>
            </a:r>
            <a:r>
              <a:rPr lang="en-US" sz="3600" b="1" i="1" dirty="0" err="1" smtClean="0"/>
              <a:t>plan.output</a:t>
            </a:r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71" y="1173343"/>
            <a:ext cx="8960458" cy="55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280447"/>
            <a:ext cx="10765080" cy="12962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smtClean="0"/>
              <a:t>apply destroy plan:</a:t>
            </a:r>
            <a:endParaRPr lang="en-US" sz="3600" dirty="0" smtClean="0"/>
          </a:p>
          <a:p>
            <a:pPr marL="342900" indent="-342900" algn="ctr"/>
            <a:r>
              <a:rPr lang="en-US" sz="3600" b="1" i="1" dirty="0" smtClean="0"/>
              <a:t>terraform </a:t>
            </a:r>
            <a:r>
              <a:rPr lang="en-US" sz="3600" b="1" i="1" dirty="0"/>
              <a:t>apply </a:t>
            </a:r>
            <a:r>
              <a:rPr lang="en-US" sz="3600" b="1" i="1" dirty="0" err="1"/>
              <a:t>plan.output</a:t>
            </a:r>
            <a:endParaRPr lang="en-US" sz="3600" b="1" i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4" y="2171388"/>
            <a:ext cx="11749573" cy="26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685440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Header</a:t>
            </a:r>
            <a:endParaRPr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679399"/>
            <a:ext cx="1076508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content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5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3"/>
          <p:cNvPicPr/>
          <p:nvPr/>
        </p:nvPicPr>
        <p:blipFill>
          <a:blip r:embed="rId2"/>
          <a:stretch/>
        </p:blipFill>
        <p:spPr>
          <a:xfrm>
            <a:off x="5047560" y="1069560"/>
            <a:ext cx="1999080" cy="35388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926640" y="2098800"/>
            <a:ext cx="10240920" cy="21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7500" b="1" strike="noStrike">
                <a:solidFill>
                  <a:srgbClr val="FFFFFF"/>
                </a:solidFill>
                <a:latin typeface="Helvetica Neue"/>
                <a:ea typeface="Helvetica Neue"/>
              </a:rPr>
              <a:t>See you on our next meeting in July!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3758040" y="4950000"/>
            <a:ext cx="457776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500" b="1" strike="noStrike">
                <a:solidFill>
                  <a:srgbClr val="FFFFFF"/>
                </a:solidFill>
                <a:latin typeface="Helvetica Neue"/>
                <a:ea typeface="Helvetica Neue"/>
              </a:rPr>
              <a:t>05 / 07 / 2018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2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13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419551" y="1014153"/>
            <a:ext cx="9352898" cy="48296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strike="noStrike" dirty="0" smtClean="0">
                <a:solidFill>
                  <a:srgbClr val="000000"/>
                </a:solidFill>
                <a:ea typeface="Helvetica Neue"/>
              </a:rPr>
              <a:t>Wiki: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a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testing practice </a:t>
            </a: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performed </a:t>
            </a: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to determine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how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a system performs 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in terms of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responsiveness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and stability</a:t>
            </a: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under a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particular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workload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ea typeface="Helvetica Neue"/>
            </a:endParaRPr>
          </a:p>
          <a:p>
            <a:pPr algn="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ea typeface="Helvetica Neue"/>
                <a:hlinkClick r:id="rId7"/>
              </a:rPr>
              <a:t>https://en.wikipedia.org/wiki/Software_performance_testing</a:t>
            </a:r>
            <a:endParaRPr lang="en-US" sz="2000" dirty="0"/>
          </a:p>
        </p:txBody>
      </p:sp>
      <p:pic>
        <p:nvPicPr>
          <p:cNvPr id="117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9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20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21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23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24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360219" y="314280"/>
            <a:ext cx="11471564" cy="2227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Server</a:t>
            </a:r>
          </a:p>
          <a:p>
            <a:pPr algn="ctr"/>
            <a:r>
              <a:rPr lang="en-US" sz="54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(system under load)</a:t>
            </a:r>
            <a:endParaRPr lang="en-US" sz="5400" b="1" dirty="0">
              <a:ln w="12700">
                <a:noFill/>
              </a:ln>
              <a:solidFill>
                <a:schemeClr val="bg1"/>
              </a:solidFill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0218" y="3222701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1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2310338" y="4722558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2</a:t>
            </a:r>
            <a:endParaRPr lang="en-US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4789054" y="3693026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129921" y="4358044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635147" y="4073236"/>
            <a:ext cx="1034257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mr-IN" sz="9600" dirty="0" smtClean="0"/>
              <a:t>…</a:t>
            </a:r>
            <a:endParaRPr lang="en-US" sz="9600" dirty="0"/>
          </a:p>
        </p:txBody>
      </p:sp>
      <p:sp>
        <p:nvSpPr>
          <p:cNvPr id="5" name="Up-Down Arrow 4"/>
          <p:cNvSpPr/>
          <p:nvPr/>
        </p:nvSpPr>
        <p:spPr>
          <a:xfrm>
            <a:off x="1069832" y="2542090"/>
            <a:ext cx="282633" cy="680611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3019952" y="2542091"/>
            <a:ext cx="282633" cy="2180468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5498668" y="2542091"/>
            <a:ext cx="282633" cy="116275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10841640" y="2542091"/>
            <a:ext cx="282633" cy="179882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679400"/>
            <a:ext cx="1076508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2900" indent="-342900">
              <a:buFontTx/>
              <a:buAutoNum type="arabicPeriod"/>
            </a:pPr>
            <a:r>
              <a:rPr lang="en-US" sz="3600" dirty="0" smtClean="0"/>
              <a:t>Users are different</a:t>
            </a:r>
            <a:r>
              <a:rPr lang="en-US" sz="3600" dirty="0"/>
              <a:t> </a:t>
            </a:r>
            <a:r>
              <a:rPr lang="en-US" sz="3600" dirty="0" smtClean="0"/>
              <a:t>- i.e. sending unique (not hardcoded) requests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Users are geographically distributed </a:t>
            </a:r>
            <a:r>
              <a:rPr lang="mr-IN" sz="3600" dirty="0" smtClean="0"/>
              <a:t>–</a:t>
            </a:r>
            <a:r>
              <a:rPr lang="en-US" sz="3600" dirty="0" smtClean="0"/>
              <a:t> so should be the test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Performance testing should be done regularly</a:t>
            </a:r>
            <a:endParaRPr sz="3600" dirty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609944" y="723780"/>
            <a:ext cx="10972112" cy="78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Performance testing: best practices</a:t>
            </a:r>
            <a:endParaRPr sz="54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42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43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44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47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999631" y="220181"/>
            <a:ext cx="9960120" cy="7335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smtClean="0">
                <a:solidFill>
                  <a:srgbClr val="000000"/>
                </a:solidFill>
                <a:ea typeface="Helvetica Neue"/>
              </a:rPr>
              <a:t>1. Emulate real users - </a:t>
            </a:r>
            <a:r>
              <a:rPr lang="en-US" sz="5400" b="1" strike="noStrike" dirty="0" err="1" smtClean="0">
                <a:solidFill>
                  <a:srgbClr val="000000"/>
                </a:solidFill>
                <a:ea typeface="Helvetica Neue"/>
              </a:rPr>
              <a:t>JMeter</a:t>
            </a:r>
            <a:endParaRPr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1" y="953739"/>
            <a:ext cx="10058400" cy="584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15940" y="367201"/>
            <a:ext cx="9960120" cy="1104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err="1" smtClean="0">
                <a:solidFill>
                  <a:srgbClr val="000000"/>
                </a:solidFill>
                <a:ea typeface="Helvetica Neue"/>
              </a:rPr>
              <a:t>JMeter</a:t>
            </a:r>
            <a:r>
              <a:rPr lang="en-US" sz="5400" b="1" strike="noStrike" dirty="0" smtClean="0">
                <a:solidFill>
                  <a:srgbClr val="000000"/>
                </a:solidFill>
                <a:ea typeface="Helvetica Neue"/>
              </a:rPr>
              <a:t> Pros:</a:t>
            </a:r>
            <a:endParaRPr sz="5400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308240"/>
            <a:ext cx="10765080" cy="48128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Easy to start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Scripts to generate unique requests on the go (Groovy, </a:t>
            </a:r>
            <a:r>
              <a:rPr lang="en-US" sz="3600" dirty="0" err="1" smtClean="0"/>
              <a:t>BeanShell</a:t>
            </a:r>
            <a:r>
              <a:rPr lang="en-US" sz="3600" dirty="0" smtClean="0"/>
              <a:t>, etc.)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Collects performance metrics and generates pretty reports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Active community and plenty of extensions for non-trivial tasks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Allows distributed testing - </a:t>
            </a:r>
            <a:r>
              <a:rPr lang="en-US" sz="3600" b="1" i="1" dirty="0" smtClean="0"/>
              <a:t>important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1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314280"/>
            <a:ext cx="9960120" cy="78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err="1" smtClean="0">
                <a:solidFill>
                  <a:srgbClr val="000000"/>
                </a:solidFill>
                <a:ea typeface="Helvetica Neue"/>
              </a:rPr>
              <a:t>JMeter</a:t>
            </a:r>
            <a:r>
              <a:rPr lang="en-US" sz="5400" b="1" strike="noStrike" dirty="0" smtClean="0">
                <a:solidFill>
                  <a:srgbClr val="000000"/>
                </a:solidFill>
                <a:ea typeface="Helvetica Neue"/>
              </a:rPr>
              <a:t> Lacks:</a:t>
            </a:r>
            <a:endParaRPr sz="5400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155928"/>
            <a:ext cx="10765080" cy="5018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Geographical diversity </a:t>
            </a:r>
            <a:r>
              <a:rPr lang="mr-IN" sz="3600" dirty="0" smtClean="0"/>
              <a:t>–</a:t>
            </a:r>
            <a:r>
              <a:rPr lang="en-US" sz="3600" dirty="0" smtClean="0"/>
              <a:t> all requests coming from the same region (throughput limitation</a:t>
            </a:r>
            <a:r>
              <a:rPr lang="en-US" sz="3600" dirty="0" smtClean="0"/>
              <a:t>)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endParaRPr lang="en-US" sz="3600" dirty="0" smtClean="0"/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Limited abilities of a single instance to generate load (memory issues</a:t>
            </a:r>
            <a:r>
              <a:rPr lang="en-US" sz="3600" dirty="0" smtClean="0"/>
              <a:t>)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endParaRPr lang="en-US" sz="3600" dirty="0" smtClean="0"/>
          </a:p>
          <a:p>
            <a:pPr algn="ctr">
              <a:lnSpc>
                <a:spcPct val="100000"/>
              </a:lnSpc>
            </a:pPr>
            <a:r>
              <a:rPr lang="en-US" sz="3600" b="1" dirty="0" smtClean="0"/>
              <a:t>Thus</a:t>
            </a:r>
            <a:r>
              <a:rPr lang="en-US" sz="3600" dirty="0" smtClean="0"/>
              <a:t>:</a:t>
            </a:r>
          </a:p>
          <a:p>
            <a:pPr algn="ctr">
              <a:lnSpc>
                <a:spcPct val="100000"/>
              </a:lnSpc>
            </a:pPr>
            <a:r>
              <a:rPr lang="en-US" sz="3600" dirty="0" smtClean="0"/>
              <a:t>running tests with a single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instance is not a proper performance testing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15940" y="314280"/>
            <a:ext cx="9960120" cy="9514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dirty="0" smtClean="0"/>
              <a:t>Solution:</a:t>
            </a:r>
            <a:endParaRPr sz="5400" b="1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537855" y="1679399"/>
            <a:ext cx="911629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/>
              <a:t>Set up several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instances in different areas (Amazon Web Services might help)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3600" dirty="0" smtClean="0"/>
          </a:p>
          <a:p>
            <a:pPr marL="742950" lvl="0" indent="-742950">
              <a:buFont typeface="+mj-lt"/>
              <a:buAutoNum type="arabicPeriod"/>
            </a:pPr>
            <a:r>
              <a:rPr lang="en-US" sz="3600" dirty="0" smtClean="0"/>
              <a:t>Run performance tests in distributed mode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465</Words>
  <Application>Microsoft Macintosh PowerPoint</Application>
  <PresentationFormat>Widescreen</PresentationFormat>
  <Paragraphs>119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Calibri</vt:lpstr>
      <vt:lpstr>Calibri Light</vt:lpstr>
      <vt:lpstr>DejaVu Sans</vt:lpstr>
      <vt:lpstr>Helvetica Neue</vt:lpstr>
      <vt:lpstr>Mangal</vt:lpstr>
      <vt:lpstr>StarSymbol</vt:lpstr>
      <vt:lpstr>Times New Roman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dadsadada</dc:title>
  <dc:creator>Microsoft Office User</dc:creator>
  <cp:lastModifiedBy>Microsoft Office User</cp:lastModifiedBy>
  <cp:revision>91</cp:revision>
  <dcterms:created xsi:type="dcterms:W3CDTF">2016-09-26T09:38:27Z</dcterms:created>
  <dcterms:modified xsi:type="dcterms:W3CDTF">2018-06-04T18:19:42Z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